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Montserrat SemiBold"/>
      <p:regular r:id="rId19"/>
      <p:bold r:id="rId20"/>
      <p:italic r:id="rId21"/>
      <p:boldItalic r:id="rId22"/>
    </p:embeddedFont>
    <p:embeddedFont>
      <p:font typeface="Montserrat Medium"/>
      <p:regular r:id="rId23"/>
      <p:bold r:id="rId24"/>
      <p:italic r:id="rId25"/>
      <p:boldItalic r:id="rId26"/>
    </p:embeddedFont>
    <p:embeddedFont>
      <p:font typeface="Montserrat ExtraBold"/>
      <p:bold r:id="rId27"/>
      <p:boldItalic r:id="rId28"/>
    </p:embeddedFont>
    <p:embeddedFont>
      <p:font typeface="Poppins SemiBold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bold.fntdata"/><Relationship Id="rId22" Type="http://schemas.openxmlformats.org/officeDocument/2006/relationships/font" Target="fonts/MontserratSemiBold-boldItalic.fntdata"/><Relationship Id="rId21" Type="http://schemas.openxmlformats.org/officeDocument/2006/relationships/font" Target="fonts/MontserratSemiBold-italic.fntdata"/><Relationship Id="rId24" Type="http://schemas.openxmlformats.org/officeDocument/2006/relationships/font" Target="fonts/MontserratMedium-bold.fntdata"/><Relationship Id="rId23" Type="http://schemas.openxmlformats.org/officeDocument/2006/relationships/font" Target="fonts/Montserrat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Medium-boldItalic.fntdata"/><Relationship Id="rId25" Type="http://schemas.openxmlformats.org/officeDocument/2006/relationships/font" Target="fonts/MontserratMedium-italic.fntdata"/><Relationship Id="rId28" Type="http://schemas.openxmlformats.org/officeDocument/2006/relationships/font" Target="fonts/MontserratExtraBold-boldItalic.fntdata"/><Relationship Id="rId27" Type="http://schemas.openxmlformats.org/officeDocument/2006/relationships/font" Target="fonts/MontserratExtraBo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SemiBol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SemiBold-italic.fntdata"/><Relationship Id="rId30" Type="http://schemas.openxmlformats.org/officeDocument/2006/relationships/font" Target="fonts/PoppinsSemiBold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PoppinsSemiBold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MontserratSemiBold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cfef33f3c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acfef33f3c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cfef33f3c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acfef33f3c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c7a97f05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ac7a97f05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/>
        </p:nvSpPr>
        <p:spPr>
          <a:xfrm>
            <a:off x="4425428" y="1764497"/>
            <a:ext cx="3523881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600" u="none" cap="none" strike="noStrike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DAX</a:t>
            </a:r>
            <a:r>
              <a:rPr b="0" i="0" lang="en-US" sz="6600" u="none" cap="none" strike="noStrike">
                <a:solidFill>
                  <a:srgbClr val="3F3F3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OS</a:t>
            </a:r>
            <a:endParaRPr b="0" i="0" sz="6600" u="none" cap="none" strike="noStrike">
              <a:solidFill>
                <a:srgbClr val="3F3F3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4921339" y="2766938"/>
            <a:ext cx="23493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3F3F3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First Presentation</a:t>
            </a:r>
            <a:endParaRPr b="0" i="0" sz="1800" u="none" cap="none" strike="noStrike">
              <a:solidFill>
                <a:srgbClr val="3F3F3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4707652" y="4027150"/>
            <a:ext cx="3290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Guided By </a:t>
            </a:r>
            <a:r>
              <a:rPr b="1" i="0" lang="en-US" sz="18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Mr. Shibu VS</a:t>
            </a:r>
            <a:endParaRPr b="1" sz="1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3896968" y="3444953"/>
            <a:ext cx="4694833" cy="379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Midhun</a:t>
            </a:r>
            <a:r>
              <a:rPr lang="en-US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(47), </a:t>
            </a:r>
            <a:r>
              <a:rPr b="1" lang="en-US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Nihal</a:t>
            </a:r>
            <a:r>
              <a:rPr lang="en-US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(43), </a:t>
            </a:r>
            <a:r>
              <a:rPr b="1" lang="en-US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Antony</a:t>
            </a:r>
            <a:r>
              <a:rPr lang="en-US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(14), </a:t>
            </a:r>
            <a:r>
              <a:rPr b="1" lang="en-US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Mathew</a:t>
            </a:r>
            <a:r>
              <a:rPr lang="en-US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(37)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2" name="Google Shape;9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/>
        </p:nvSpPr>
        <p:spPr>
          <a:xfrm>
            <a:off x="609953" y="2660786"/>
            <a:ext cx="22266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Sequence </a:t>
            </a:r>
            <a:b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</a:b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Diagram</a:t>
            </a:r>
            <a:endParaRPr sz="2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4" name="Google Shape;204;p22"/>
          <p:cNvSpPr/>
          <p:nvPr/>
        </p:nvSpPr>
        <p:spPr>
          <a:xfrm flipH="1" rot="10800000">
            <a:off x="735813" y="3748222"/>
            <a:ext cx="645300" cy="222000"/>
          </a:xfrm>
          <a:prstGeom prst="rect">
            <a:avLst/>
          </a:pr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206" name="Google Shape;206;p2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7" name="Google Shape;207;p22"/>
          <p:cNvSpPr txBox="1"/>
          <p:nvPr/>
        </p:nvSpPr>
        <p:spPr>
          <a:xfrm>
            <a:off x="597119" y="2295675"/>
            <a:ext cx="2330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Command</a:t>
            </a:r>
            <a:endParaRPr sz="16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08" name="Google Shape;20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8199" y="925288"/>
            <a:ext cx="7835601" cy="442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/>
        </p:nvSpPr>
        <p:spPr>
          <a:xfrm>
            <a:off x="609953" y="2660786"/>
            <a:ext cx="22266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Sequence </a:t>
            </a:r>
            <a:b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</a:b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Diagram</a:t>
            </a:r>
            <a:endParaRPr sz="2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4" name="Google Shape;214;p23"/>
          <p:cNvSpPr/>
          <p:nvPr/>
        </p:nvSpPr>
        <p:spPr>
          <a:xfrm flipH="1" rot="10800000">
            <a:off x="735813" y="3748222"/>
            <a:ext cx="645300" cy="222000"/>
          </a:xfrm>
          <a:prstGeom prst="rect">
            <a:avLst/>
          </a:pr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216" name="Google Shape;216;p2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23"/>
          <p:cNvSpPr txBox="1"/>
          <p:nvPr/>
        </p:nvSpPr>
        <p:spPr>
          <a:xfrm>
            <a:off x="597119" y="2295675"/>
            <a:ext cx="2330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Shutdown</a:t>
            </a:r>
            <a:endParaRPr sz="16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18" name="Google Shape;21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5325" y="868174"/>
            <a:ext cx="7573924" cy="445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/>
        </p:nvSpPr>
        <p:spPr>
          <a:xfrm>
            <a:off x="8636831" y="4119995"/>
            <a:ext cx="22803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String.h</a:t>
            </a:r>
            <a:endParaRPr sz="20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4" name="Google Shape;224;p24"/>
          <p:cNvSpPr txBox="1"/>
          <p:nvPr/>
        </p:nvSpPr>
        <p:spPr>
          <a:xfrm>
            <a:off x="8636831" y="4605750"/>
            <a:ext cx="2280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Implements strlen, strncpy, strcpy …</a:t>
            </a:r>
            <a:endParaRPr/>
          </a:p>
        </p:txBody>
      </p:sp>
      <p:sp>
        <p:nvSpPr>
          <p:cNvPr id="225" name="Google Shape;225;p24"/>
          <p:cNvSpPr txBox="1"/>
          <p:nvPr/>
        </p:nvSpPr>
        <p:spPr>
          <a:xfrm>
            <a:off x="9105900" y="3617313"/>
            <a:ext cx="1342162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libc/string</a:t>
            </a:r>
            <a:endParaRPr/>
          </a:p>
        </p:txBody>
      </p:sp>
      <p:sp>
        <p:nvSpPr>
          <p:cNvPr id="226" name="Google Shape;226;p24"/>
          <p:cNvSpPr/>
          <p:nvPr/>
        </p:nvSpPr>
        <p:spPr>
          <a:xfrm>
            <a:off x="9230344" y="2032749"/>
            <a:ext cx="1099093" cy="1345969"/>
          </a:xfrm>
          <a:custGeom>
            <a:rect b="b" l="l" r="r" t="t"/>
            <a:pathLst>
              <a:path extrusionOk="0" h="1345969" w="1099093">
                <a:moveTo>
                  <a:pt x="527242" y="178886"/>
                </a:moveTo>
                <a:cubicBezTo>
                  <a:pt x="432381" y="184611"/>
                  <a:pt x="339704" y="226525"/>
                  <a:pt x="271696" y="303270"/>
                </a:cubicBezTo>
                <a:cubicBezTo>
                  <a:pt x="135680" y="456761"/>
                  <a:pt x="149845" y="691452"/>
                  <a:pt x="303335" y="827469"/>
                </a:cubicBezTo>
                <a:cubicBezTo>
                  <a:pt x="456825" y="963485"/>
                  <a:pt x="691517" y="949319"/>
                  <a:pt x="827533" y="795830"/>
                </a:cubicBezTo>
                <a:cubicBezTo>
                  <a:pt x="963549" y="642340"/>
                  <a:pt x="949384" y="407648"/>
                  <a:pt x="795894" y="271631"/>
                </a:cubicBezTo>
                <a:cubicBezTo>
                  <a:pt x="719149" y="203623"/>
                  <a:pt x="622104" y="173160"/>
                  <a:pt x="527242" y="178886"/>
                </a:cubicBezTo>
                <a:close/>
                <a:moveTo>
                  <a:pt x="523372" y="608"/>
                </a:moveTo>
                <a:cubicBezTo>
                  <a:pt x="838754" y="-14023"/>
                  <a:pt x="1099093" y="237492"/>
                  <a:pt x="1099093" y="549622"/>
                </a:cubicBezTo>
                <a:cubicBezTo>
                  <a:pt x="1099093" y="791382"/>
                  <a:pt x="943029" y="996449"/>
                  <a:pt x="726350" y="1070069"/>
                </a:cubicBezTo>
                <a:cubicBezTo>
                  <a:pt x="689888" y="1082378"/>
                  <a:pt x="660394" y="1109782"/>
                  <a:pt x="644137" y="1144618"/>
                </a:cubicBezTo>
                <a:lnTo>
                  <a:pt x="549616" y="1345969"/>
                </a:lnTo>
                <a:lnTo>
                  <a:pt x="455094" y="1144618"/>
                </a:lnTo>
                <a:cubicBezTo>
                  <a:pt x="438605" y="1109317"/>
                  <a:pt x="408646" y="1082145"/>
                  <a:pt x="371953" y="1069605"/>
                </a:cubicBezTo>
                <a:cubicBezTo>
                  <a:pt x="149468" y="993662"/>
                  <a:pt x="-8687" y="779074"/>
                  <a:pt x="371" y="528953"/>
                </a:cubicBezTo>
                <a:cubicBezTo>
                  <a:pt x="10589" y="245388"/>
                  <a:pt x="239809" y="13614"/>
                  <a:pt x="523372" y="608"/>
                </a:cubicBezTo>
                <a:close/>
              </a:path>
            </a:pathLst>
          </a:cu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4"/>
          <p:cNvSpPr txBox="1"/>
          <p:nvPr/>
        </p:nvSpPr>
        <p:spPr>
          <a:xfrm>
            <a:off x="9410700" y="2335314"/>
            <a:ext cx="73256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04</a:t>
            </a:r>
            <a:endParaRPr/>
          </a:p>
        </p:txBody>
      </p:sp>
      <p:sp>
        <p:nvSpPr>
          <p:cNvPr id="228" name="Google Shape;228;p24"/>
          <p:cNvSpPr txBox="1"/>
          <p:nvPr/>
        </p:nvSpPr>
        <p:spPr>
          <a:xfrm>
            <a:off x="6182843" y="4119995"/>
            <a:ext cx="22803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I/O port</a:t>
            </a:r>
            <a:endParaRPr sz="20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9" name="Google Shape;229;p24"/>
          <p:cNvSpPr txBox="1"/>
          <p:nvPr/>
        </p:nvSpPr>
        <p:spPr>
          <a:xfrm>
            <a:off x="6182843" y="4605750"/>
            <a:ext cx="2280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Write and Read from I/O ports</a:t>
            </a:r>
            <a:endParaRPr/>
          </a:p>
        </p:txBody>
      </p:sp>
      <p:sp>
        <p:nvSpPr>
          <p:cNvPr id="230" name="Google Shape;230;p24"/>
          <p:cNvSpPr txBox="1"/>
          <p:nvPr/>
        </p:nvSpPr>
        <p:spPr>
          <a:xfrm>
            <a:off x="6651912" y="3617313"/>
            <a:ext cx="1342162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io.c</a:t>
            </a:r>
            <a:endParaRPr sz="20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6775386" y="2032749"/>
            <a:ext cx="1099093" cy="1345969"/>
          </a:xfrm>
          <a:custGeom>
            <a:rect b="b" l="l" r="r" t="t"/>
            <a:pathLst>
              <a:path extrusionOk="0" h="1345969" w="1099093">
                <a:moveTo>
                  <a:pt x="527242" y="178886"/>
                </a:moveTo>
                <a:cubicBezTo>
                  <a:pt x="432381" y="184611"/>
                  <a:pt x="339704" y="226525"/>
                  <a:pt x="271696" y="303270"/>
                </a:cubicBezTo>
                <a:cubicBezTo>
                  <a:pt x="135680" y="456761"/>
                  <a:pt x="149845" y="691452"/>
                  <a:pt x="303335" y="827469"/>
                </a:cubicBezTo>
                <a:cubicBezTo>
                  <a:pt x="456825" y="963485"/>
                  <a:pt x="691517" y="949319"/>
                  <a:pt x="827533" y="795830"/>
                </a:cubicBezTo>
                <a:cubicBezTo>
                  <a:pt x="963549" y="642340"/>
                  <a:pt x="949384" y="407648"/>
                  <a:pt x="795894" y="271631"/>
                </a:cubicBezTo>
                <a:cubicBezTo>
                  <a:pt x="719149" y="203623"/>
                  <a:pt x="622104" y="173160"/>
                  <a:pt x="527242" y="178886"/>
                </a:cubicBezTo>
                <a:close/>
                <a:moveTo>
                  <a:pt x="523372" y="608"/>
                </a:moveTo>
                <a:cubicBezTo>
                  <a:pt x="838754" y="-14023"/>
                  <a:pt x="1099093" y="237492"/>
                  <a:pt x="1099093" y="549622"/>
                </a:cubicBezTo>
                <a:cubicBezTo>
                  <a:pt x="1099093" y="791382"/>
                  <a:pt x="943029" y="996449"/>
                  <a:pt x="726350" y="1070069"/>
                </a:cubicBezTo>
                <a:cubicBezTo>
                  <a:pt x="689888" y="1082378"/>
                  <a:pt x="660394" y="1109782"/>
                  <a:pt x="644137" y="1144618"/>
                </a:cubicBezTo>
                <a:lnTo>
                  <a:pt x="549616" y="1345969"/>
                </a:lnTo>
                <a:lnTo>
                  <a:pt x="455094" y="1144618"/>
                </a:lnTo>
                <a:cubicBezTo>
                  <a:pt x="438605" y="1109317"/>
                  <a:pt x="408646" y="1082145"/>
                  <a:pt x="371953" y="1069605"/>
                </a:cubicBezTo>
                <a:cubicBezTo>
                  <a:pt x="149468" y="993662"/>
                  <a:pt x="-8687" y="779074"/>
                  <a:pt x="371" y="528953"/>
                </a:cubicBezTo>
                <a:cubicBezTo>
                  <a:pt x="10589" y="245388"/>
                  <a:pt x="239809" y="13614"/>
                  <a:pt x="523372" y="608"/>
                </a:cubicBezTo>
                <a:close/>
              </a:path>
            </a:pathLst>
          </a:cu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"/>
          <p:cNvSpPr txBox="1"/>
          <p:nvPr/>
        </p:nvSpPr>
        <p:spPr>
          <a:xfrm>
            <a:off x="6956712" y="2335314"/>
            <a:ext cx="73256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03</a:t>
            </a:r>
            <a:endParaRPr/>
          </a:p>
        </p:txBody>
      </p:sp>
      <p:sp>
        <p:nvSpPr>
          <p:cNvPr id="233" name="Google Shape;233;p24"/>
          <p:cNvSpPr txBox="1"/>
          <p:nvPr/>
        </p:nvSpPr>
        <p:spPr>
          <a:xfrm>
            <a:off x="3728856" y="4119995"/>
            <a:ext cx="22803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VGA term</a:t>
            </a:r>
            <a:endParaRPr/>
          </a:p>
        </p:txBody>
      </p:sp>
      <p:sp>
        <p:nvSpPr>
          <p:cNvPr id="234" name="Google Shape;234;p24"/>
          <p:cNvSpPr txBox="1"/>
          <p:nvPr/>
        </p:nvSpPr>
        <p:spPr>
          <a:xfrm>
            <a:off x="3728856" y="4605750"/>
            <a:ext cx="22803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Display driver</a:t>
            </a:r>
            <a:endParaRPr/>
          </a:p>
        </p:txBody>
      </p:sp>
      <p:sp>
        <p:nvSpPr>
          <p:cNvPr id="235" name="Google Shape;235;p24"/>
          <p:cNvSpPr txBox="1"/>
          <p:nvPr/>
        </p:nvSpPr>
        <p:spPr>
          <a:xfrm>
            <a:off x="4197925" y="3617313"/>
            <a:ext cx="1342162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tty.c</a:t>
            </a:r>
            <a:endParaRPr sz="20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4"/>
          <p:cNvSpPr/>
          <p:nvPr/>
        </p:nvSpPr>
        <p:spPr>
          <a:xfrm>
            <a:off x="4320429" y="2032749"/>
            <a:ext cx="1099093" cy="1345969"/>
          </a:xfrm>
          <a:custGeom>
            <a:rect b="b" l="l" r="r" t="t"/>
            <a:pathLst>
              <a:path extrusionOk="0" h="1345969" w="1099093">
                <a:moveTo>
                  <a:pt x="527242" y="178886"/>
                </a:moveTo>
                <a:cubicBezTo>
                  <a:pt x="432381" y="184611"/>
                  <a:pt x="339704" y="226525"/>
                  <a:pt x="271696" y="303270"/>
                </a:cubicBezTo>
                <a:cubicBezTo>
                  <a:pt x="135680" y="456761"/>
                  <a:pt x="149845" y="691452"/>
                  <a:pt x="303335" y="827469"/>
                </a:cubicBezTo>
                <a:cubicBezTo>
                  <a:pt x="456825" y="963485"/>
                  <a:pt x="691517" y="949319"/>
                  <a:pt x="827533" y="795830"/>
                </a:cubicBezTo>
                <a:cubicBezTo>
                  <a:pt x="963549" y="642340"/>
                  <a:pt x="949384" y="407648"/>
                  <a:pt x="795894" y="271631"/>
                </a:cubicBezTo>
                <a:cubicBezTo>
                  <a:pt x="719149" y="203623"/>
                  <a:pt x="622104" y="173160"/>
                  <a:pt x="527242" y="178886"/>
                </a:cubicBezTo>
                <a:close/>
                <a:moveTo>
                  <a:pt x="523372" y="608"/>
                </a:moveTo>
                <a:cubicBezTo>
                  <a:pt x="838754" y="-14023"/>
                  <a:pt x="1099093" y="237492"/>
                  <a:pt x="1099093" y="549622"/>
                </a:cubicBezTo>
                <a:cubicBezTo>
                  <a:pt x="1099093" y="791382"/>
                  <a:pt x="943029" y="996449"/>
                  <a:pt x="726350" y="1070069"/>
                </a:cubicBezTo>
                <a:cubicBezTo>
                  <a:pt x="689888" y="1082378"/>
                  <a:pt x="660394" y="1109782"/>
                  <a:pt x="644137" y="1144618"/>
                </a:cubicBezTo>
                <a:lnTo>
                  <a:pt x="549616" y="1345969"/>
                </a:lnTo>
                <a:lnTo>
                  <a:pt x="455094" y="1144618"/>
                </a:lnTo>
                <a:cubicBezTo>
                  <a:pt x="438605" y="1109317"/>
                  <a:pt x="408646" y="1082145"/>
                  <a:pt x="371953" y="1069605"/>
                </a:cubicBezTo>
                <a:cubicBezTo>
                  <a:pt x="149468" y="993662"/>
                  <a:pt x="-8687" y="779074"/>
                  <a:pt x="371" y="528953"/>
                </a:cubicBezTo>
                <a:cubicBezTo>
                  <a:pt x="10589" y="245388"/>
                  <a:pt x="239809" y="13614"/>
                  <a:pt x="523372" y="608"/>
                </a:cubicBezTo>
                <a:close/>
              </a:path>
            </a:pathLst>
          </a:cu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4"/>
          <p:cNvSpPr txBox="1"/>
          <p:nvPr/>
        </p:nvSpPr>
        <p:spPr>
          <a:xfrm>
            <a:off x="4502725" y="2335314"/>
            <a:ext cx="73256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02</a:t>
            </a:r>
            <a:endParaRPr/>
          </a:p>
        </p:txBody>
      </p:sp>
      <p:sp>
        <p:nvSpPr>
          <p:cNvPr id="238" name="Google Shape;238;p24"/>
          <p:cNvSpPr txBox="1"/>
          <p:nvPr/>
        </p:nvSpPr>
        <p:spPr>
          <a:xfrm>
            <a:off x="1274869" y="4119995"/>
            <a:ext cx="22803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Entry point</a:t>
            </a:r>
            <a:endParaRPr/>
          </a:p>
        </p:txBody>
      </p:sp>
      <p:sp>
        <p:nvSpPr>
          <p:cNvPr id="239" name="Google Shape;239;p24"/>
          <p:cNvSpPr txBox="1"/>
          <p:nvPr/>
        </p:nvSpPr>
        <p:spPr>
          <a:xfrm>
            <a:off x="1274869" y="4605750"/>
            <a:ext cx="2280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file drives all other implementations</a:t>
            </a:r>
            <a:endParaRPr/>
          </a:p>
        </p:txBody>
      </p:sp>
      <p:sp>
        <p:nvSpPr>
          <p:cNvPr id="240" name="Google Shape;240;p24"/>
          <p:cNvSpPr txBox="1"/>
          <p:nvPr/>
        </p:nvSpPr>
        <p:spPr>
          <a:xfrm>
            <a:off x="1743938" y="3617313"/>
            <a:ext cx="1342162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kernel.c</a:t>
            </a:r>
            <a:endParaRPr b="1" sz="20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4"/>
          <p:cNvSpPr/>
          <p:nvPr/>
        </p:nvSpPr>
        <p:spPr>
          <a:xfrm>
            <a:off x="1865472" y="2032749"/>
            <a:ext cx="1099093" cy="1345969"/>
          </a:xfrm>
          <a:custGeom>
            <a:rect b="b" l="l" r="r" t="t"/>
            <a:pathLst>
              <a:path extrusionOk="0" h="1345969" w="1099093">
                <a:moveTo>
                  <a:pt x="527242" y="178886"/>
                </a:moveTo>
                <a:cubicBezTo>
                  <a:pt x="432381" y="184611"/>
                  <a:pt x="339704" y="226525"/>
                  <a:pt x="271696" y="303270"/>
                </a:cubicBezTo>
                <a:cubicBezTo>
                  <a:pt x="135680" y="456761"/>
                  <a:pt x="149845" y="691452"/>
                  <a:pt x="303335" y="827469"/>
                </a:cubicBezTo>
                <a:cubicBezTo>
                  <a:pt x="456825" y="963485"/>
                  <a:pt x="691517" y="949319"/>
                  <a:pt x="827533" y="795830"/>
                </a:cubicBezTo>
                <a:cubicBezTo>
                  <a:pt x="963549" y="642340"/>
                  <a:pt x="949384" y="407648"/>
                  <a:pt x="795894" y="271631"/>
                </a:cubicBezTo>
                <a:cubicBezTo>
                  <a:pt x="719149" y="203623"/>
                  <a:pt x="622104" y="173160"/>
                  <a:pt x="527242" y="178886"/>
                </a:cubicBezTo>
                <a:close/>
                <a:moveTo>
                  <a:pt x="523372" y="608"/>
                </a:moveTo>
                <a:cubicBezTo>
                  <a:pt x="838754" y="-14023"/>
                  <a:pt x="1099093" y="237492"/>
                  <a:pt x="1099093" y="549622"/>
                </a:cubicBezTo>
                <a:cubicBezTo>
                  <a:pt x="1099093" y="791382"/>
                  <a:pt x="943029" y="996449"/>
                  <a:pt x="726350" y="1070069"/>
                </a:cubicBezTo>
                <a:cubicBezTo>
                  <a:pt x="689888" y="1082378"/>
                  <a:pt x="660394" y="1109782"/>
                  <a:pt x="644137" y="1144618"/>
                </a:cubicBezTo>
                <a:lnTo>
                  <a:pt x="549616" y="1345969"/>
                </a:lnTo>
                <a:lnTo>
                  <a:pt x="455094" y="1144618"/>
                </a:lnTo>
                <a:cubicBezTo>
                  <a:pt x="438605" y="1109317"/>
                  <a:pt x="408646" y="1082145"/>
                  <a:pt x="371953" y="1069605"/>
                </a:cubicBezTo>
                <a:cubicBezTo>
                  <a:pt x="149468" y="993662"/>
                  <a:pt x="-8687" y="779074"/>
                  <a:pt x="371" y="528953"/>
                </a:cubicBezTo>
                <a:cubicBezTo>
                  <a:pt x="10589" y="245388"/>
                  <a:pt x="239809" y="13614"/>
                  <a:pt x="523372" y="608"/>
                </a:cubicBezTo>
                <a:close/>
              </a:path>
            </a:pathLst>
          </a:cu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2048738" y="2335314"/>
            <a:ext cx="73256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01</a:t>
            </a:r>
            <a:endParaRPr/>
          </a:p>
        </p:txBody>
      </p:sp>
      <p:sp>
        <p:nvSpPr>
          <p:cNvPr id="243" name="Google Shape;243;p24"/>
          <p:cNvSpPr txBox="1"/>
          <p:nvPr/>
        </p:nvSpPr>
        <p:spPr>
          <a:xfrm>
            <a:off x="1263255" y="867440"/>
            <a:ext cx="96654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Modules</a:t>
            </a:r>
            <a:endParaRPr sz="2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4" name="Google Shape;244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245" name="Google Shape;245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5"/>
          <p:cNvSpPr/>
          <p:nvPr/>
        </p:nvSpPr>
        <p:spPr>
          <a:xfrm rot="2700000">
            <a:off x="4651513" y="1729267"/>
            <a:ext cx="2888974" cy="2888974"/>
          </a:xfrm>
          <a:prstGeom prst="roundRect">
            <a:avLst>
              <a:gd fmla="val 15022" name="adj"/>
            </a:avLst>
          </a:prstGeom>
          <a:noFill/>
          <a:ln cap="flat" cmpd="sng" w="381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5"/>
          <p:cNvSpPr txBox="1"/>
          <p:nvPr/>
        </p:nvSpPr>
        <p:spPr>
          <a:xfrm>
            <a:off x="8049127" y="1406342"/>
            <a:ext cx="2425802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Interrupt based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PS/2 interface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USB keyboard support through emulation</a:t>
            </a:r>
            <a:endParaRPr/>
          </a:p>
        </p:txBody>
      </p:sp>
      <p:sp>
        <p:nvSpPr>
          <p:cNvPr id="252" name="Google Shape;252;p25"/>
          <p:cNvSpPr/>
          <p:nvPr/>
        </p:nvSpPr>
        <p:spPr>
          <a:xfrm>
            <a:off x="8049126" y="1026296"/>
            <a:ext cx="256358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Keyboard driver</a:t>
            </a:r>
            <a:endParaRPr b="1" sz="1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3" name="Google Shape;253;p25"/>
          <p:cNvSpPr txBox="1"/>
          <p:nvPr/>
        </p:nvSpPr>
        <p:spPr>
          <a:xfrm>
            <a:off x="1892300" y="1406342"/>
            <a:ext cx="2425802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Print text to screen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Support for </a:t>
            </a:r>
            <a:r>
              <a:rPr i="1"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printf</a:t>
            </a: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in stdio.h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Support for 16 bit color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Escape character support</a:t>
            </a:r>
            <a:endParaRPr/>
          </a:p>
        </p:txBody>
      </p:sp>
      <p:sp>
        <p:nvSpPr>
          <p:cNvPr id="254" name="Google Shape;254;p25"/>
          <p:cNvSpPr/>
          <p:nvPr/>
        </p:nvSpPr>
        <p:spPr>
          <a:xfrm>
            <a:off x="1892299" y="1026296"/>
            <a:ext cx="294095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VGA Text-mode driver</a:t>
            </a:r>
            <a:endParaRPr b="1" sz="1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5" name="Google Shape;255;p25"/>
          <p:cNvSpPr txBox="1"/>
          <p:nvPr/>
        </p:nvSpPr>
        <p:spPr>
          <a:xfrm>
            <a:off x="6857021" y="5179039"/>
            <a:ext cx="3341338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Custom Testing tooling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No dependency on C library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Made of different kinds of assert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Integrated into the kernel</a:t>
            </a:r>
            <a:endParaRPr/>
          </a:p>
        </p:txBody>
      </p:sp>
      <p:sp>
        <p:nvSpPr>
          <p:cNvPr id="256" name="Google Shape;256;p25"/>
          <p:cNvSpPr/>
          <p:nvPr/>
        </p:nvSpPr>
        <p:spPr>
          <a:xfrm>
            <a:off x="6857020" y="4798993"/>
            <a:ext cx="323870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Unit Testing Framework</a:t>
            </a:r>
            <a:endParaRPr b="1" sz="1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7" name="Google Shape;257;p25"/>
          <p:cNvSpPr/>
          <p:nvPr/>
        </p:nvSpPr>
        <p:spPr>
          <a:xfrm>
            <a:off x="4318102" y="1483966"/>
            <a:ext cx="1157298" cy="1157298"/>
          </a:xfrm>
          <a:prstGeom prst="ellipse">
            <a:avLst/>
          </a:prstGeom>
          <a:solidFill>
            <a:srgbClr val="12D498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5"/>
          <p:cNvSpPr/>
          <p:nvPr/>
        </p:nvSpPr>
        <p:spPr>
          <a:xfrm>
            <a:off x="6716600" y="1483966"/>
            <a:ext cx="1157298" cy="1157298"/>
          </a:xfrm>
          <a:prstGeom prst="ellipse">
            <a:avLst/>
          </a:prstGeom>
          <a:solidFill>
            <a:srgbClr val="12D498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5"/>
          <p:cNvSpPr/>
          <p:nvPr/>
        </p:nvSpPr>
        <p:spPr>
          <a:xfrm>
            <a:off x="5459474" y="4412296"/>
            <a:ext cx="1157298" cy="1157298"/>
          </a:xfrm>
          <a:prstGeom prst="ellipse">
            <a:avLst/>
          </a:prstGeom>
          <a:solidFill>
            <a:srgbClr val="12D498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5"/>
          <p:cNvSpPr/>
          <p:nvPr/>
        </p:nvSpPr>
        <p:spPr>
          <a:xfrm>
            <a:off x="4593636" y="2921150"/>
            <a:ext cx="2888974" cy="7078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Implementation</a:t>
            </a:r>
            <a:br>
              <a:rPr b="1"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</a:br>
            <a:r>
              <a:rPr b="1"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Goals </a:t>
            </a:r>
            <a:endParaRPr sz="20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61" name="Google Shape;261;p25"/>
          <p:cNvSpPr/>
          <p:nvPr/>
        </p:nvSpPr>
        <p:spPr>
          <a:xfrm>
            <a:off x="4651513" y="3539400"/>
            <a:ext cx="2888974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3F3F3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For next review</a:t>
            </a:r>
            <a:endParaRPr sz="1200">
              <a:solidFill>
                <a:srgbClr val="3F3F3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2" name="Google Shape;26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263" name="Google Shape;26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64" name="Google Shape;264;p25"/>
          <p:cNvGrpSpPr/>
          <p:nvPr/>
        </p:nvGrpSpPr>
        <p:grpSpPr>
          <a:xfrm>
            <a:off x="4701489" y="1880307"/>
            <a:ext cx="390525" cy="364617"/>
            <a:chOff x="2765098" y="2243423"/>
            <a:chExt cx="390525" cy="364617"/>
          </a:xfrm>
        </p:grpSpPr>
        <p:sp>
          <p:nvSpPr>
            <p:cNvPr id="265" name="Google Shape;265;p25"/>
            <p:cNvSpPr/>
            <p:nvPr/>
          </p:nvSpPr>
          <p:spPr>
            <a:xfrm>
              <a:off x="2867290" y="2541365"/>
              <a:ext cx="180975" cy="66675"/>
            </a:xfrm>
            <a:custGeom>
              <a:rect b="b" l="l" r="r" t="t"/>
              <a:pathLst>
                <a:path extrusionOk="0" h="66675" w="180975">
                  <a:moveTo>
                    <a:pt x="46208" y="7144"/>
                  </a:moveTo>
                  <a:lnTo>
                    <a:pt x="46208" y="45815"/>
                  </a:lnTo>
                  <a:lnTo>
                    <a:pt x="18680" y="45815"/>
                  </a:lnTo>
                  <a:cubicBezTo>
                    <a:pt x="12680" y="45815"/>
                    <a:pt x="7441" y="50483"/>
                    <a:pt x="7155" y="56483"/>
                  </a:cubicBezTo>
                  <a:cubicBezTo>
                    <a:pt x="6870" y="62865"/>
                    <a:pt x="11918" y="68104"/>
                    <a:pt x="18300" y="68104"/>
                  </a:cubicBezTo>
                  <a:lnTo>
                    <a:pt x="171747" y="68104"/>
                  </a:lnTo>
                  <a:cubicBezTo>
                    <a:pt x="177748" y="68104"/>
                    <a:pt x="182987" y="63437"/>
                    <a:pt x="183272" y="57436"/>
                  </a:cubicBezTo>
                  <a:cubicBezTo>
                    <a:pt x="183558" y="51054"/>
                    <a:pt x="178415" y="45815"/>
                    <a:pt x="172128" y="45815"/>
                  </a:cubicBezTo>
                  <a:lnTo>
                    <a:pt x="145077" y="45815"/>
                  </a:lnTo>
                  <a:lnTo>
                    <a:pt x="145077" y="7144"/>
                  </a:lnTo>
                  <a:lnTo>
                    <a:pt x="46208" y="71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25"/>
            <p:cNvSpPr/>
            <p:nvPr/>
          </p:nvSpPr>
          <p:spPr>
            <a:xfrm>
              <a:off x="2765098" y="2243423"/>
              <a:ext cx="390525" cy="200025"/>
            </a:xfrm>
            <a:custGeom>
              <a:rect b="b" l="l" r="r" t="t"/>
              <a:pathLst>
                <a:path extrusionOk="0" h="200025" w="390525">
                  <a:moveTo>
                    <a:pt x="377666" y="7144"/>
                  </a:moveTo>
                  <a:lnTo>
                    <a:pt x="17050" y="7144"/>
                  </a:lnTo>
                  <a:cubicBezTo>
                    <a:pt x="11621" y="7144"/>
                    <a:pt x="7144" y="11621"/>
                    <a:pt x="7144" y="17050"/>
                  </a:cubicBezTo>
                  <a:lnTo>
                    <a:pt x="7144" y="200311"/>
                  </a:lnTo>
                  <a:lnTo>
                    <a:pt x="387572" y="200311"/>
                  </a:lnTo>
                  <a:lnTo>
                    <a:pt x="387572" y="17050"/>
                  </a:lnTo>
                  <a:cubicBezTo>
                    <a:pt x="387572" y="11525"/>
                    <a:pt x="383191" y="7144"/>
                    <a:pt x="377666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25"/>
            <p:cNvSpPr/>
            <p:nvPr/>
          </p:nvSpPr>
          <p:spPr>
            <a:xfrm>
              <a:off x="2765098" y="2458878"/>
              <a:ext cx="390525" cy="66675"/>
            </a:xfrm>
            <a:custGeom>
              <a:rect b="b" l="l" r="r" t="t"/>
              <a:pathLst>
                <a:path extrusionOk="0" h="66675" w="390525">
                  <a:moveTo>
                    <a:pt x="17145" y="67342"/>
                  </a:moveTo>
                  <a:lnTo>
                    <a:pt x="377666" y="67342"/>
                  </a:lnTo>
                  <a:cubicBezTo>
                    <a:pt x="383096" y="67342"/>
                    <a:pt x="387572" y="62865"/>
                    <a:pt x="387572" y="57436"/>
                  </a:cubicBezTo>
                  <a:lnTo>
                    <a:pt x="387572" y="7144"/>
                  </a:lnTo>
                  <a:lnTo>
                    <a:pt x="7144" y="7144"/>
                  </a:lnTo>
                  <a:lnTo>
                    <a:pt x="7144" y="57436"/>
                  </a:lnTo>
                  <a:cubicBezTo>
                    <a:pt x="7239" y="62865"/>
                    <a:pt x="11621" y="67342"/>
                    <a:pt x="17145" y="67342"/>
                  </a:cubicBezTo>
                  <a:close/>
                  <a:moveTo>
                    <a:pt x="174689" y="25718"/>
                  </a:moveTo>
                  <a:lnTo>
                    <a:pt x="219647" y="25718"/>
                  </a:lnTo>
                  <a:cubicBezTo>
                    <a:pt x="225647" y="25718"/>
                    <a:pt x="230886" y="30385"/>
                    <a:pt x="231172" y="36386"/>
                  </a:cubicBezTo>
                  <a:cubicBezTo>
                    <a:pt x="231458" y="42767"/>
                    <a:pt x="226314" y="48006"/>
                    <a:pt x="220028" y="48006"/>
                  </a:cubicBezTo>
                  <a:lnTo>
                    <a:pt x="175070" y="48006"/>
                  </a:lnTo>
                  <a:cubicBezTo>
                    <a:pt x="169069" y="48006"/>
                    <a:pt x="163830" y="43339"/>
                    <a:pt x="163544" y="37338"/>
                  </a:cubicBezTo>
                  <a:cubicBezTo>
                    <a:pt x="163354" y="30956"/>
                    <a:pt x="168402" y="25718"/>
                    <a:pt x="174689" y="25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68" name="Google Shape;26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57565" y="1851340"/>
            <a:ext cx="475369" cy="42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34419" y="4787241"/>
            <a:ext cx="407409" cy="407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6"/>
          <p:cNvSpPr txBox="1"/>
          <p:nvPr/>
        </p:nvSpPr>
        <p:spPr>
          <a:xfrm>
            <a:off x="4292600" y="2657405"/>
            <a:ext cx="3606800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6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Thanks !</a:t>
            </a:r>
            <a:endParaRPr/>
          </a:p>
        </p:txBody>
      </p:sp>
      <p:sp>
        <p:nvSpPr>
          <p:cNvPr id="275" name="Google Shape;275;p26"/>
          <p:cNvSpPr txBox="1"/>
          <p:nvPr/>
        </p:nvSpPr>
        <p:spPr>
          <a:xfrm>
            <a:off x="4292256" y="3677374"/>
            <a:ext cx="360748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Documentation &amp; Design Docs can be found at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26"/>
          <p:cNvSpPr txBox="1"/>
          <p:nvPr/>
        </p:nvSpPr>
        <p:spPr>
          <a:xfrm>
            <a:off x="4366557" y="3985151"/>
            <a:ext cx="360748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b="1"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daxkernel</a:t>
            </a: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.github.io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278" name="Google Shape;278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" name="Google Shape;98;p14"/>
          <p:cNvCxnSpPr/>
          <p:nvPr/>
        </p:nvCxnSpPr>
        <p:spPr>
          <a:xfrm>
            <a:off x="1276350" y="3606800"/>
            <a:ext cx="9639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99" name="Google Shape;99;p14"/>
          <p:cNvSpPr txBox="1"/>
          <p:nvPr/>
        </p:nvSpPr>
        <p:spPr>
          <a:xfrm>
            <a:off x="1986422" y="2577193"/>
            <a:ext cx="40651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Kernel Architecture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Build Process</a:t>
            </a: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1910222" y="2267093"/>
            <a:ext cx="406512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System Architecture</a:t>
            </a:r>
            <a:endParaRPr sz="16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1254580" y="2147163"/>
            <a:ext cx="107315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2D49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01</a:t>
            </a:r>
            <a:endParaRPr sz="2800">
              <a:solidFill>
                <a:srgbClr val="12D49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6859593" y="2577193"/>
            <a:ext cx="4065128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Use Case Diagram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Activity Diagram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Sequence Diagram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6783393" y="2267093"/>
            <a:ext cx="406512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Design Diagrams</a:t>
            </a:r>
            <a:endParaRPr sz="16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4" name="Google Shape;104;p14"/>
          <p:cNvSpPr/>
          <p:nvPr/>
        </p:nvSpPr>
        <p:spPr>
          <a:xfrm>
            <a:off x="6127751" y="2147163"/>
            <a:ext cx="107315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2D49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02</a:t>
            </a:r>
            <a:endParaRPr sz="2800">
              <a:solidFill>
                <a:srgbClr val="12D49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1986422" y="4408570"/>
            <a:ext cx="4065128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kernel.c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tty.c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libc/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1910222" y="4098470"/>
            <a:ext cx="406512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Module Details</a:t>
            </a:r>
            <a:endParaRPr sz="16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1254580" y="3978540"/>
            <a:ext cx="107315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2D49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03</a:t>
            </a:r>
            <a:endParaRPr sz="2800">
              <a:solidFill>
                <a:srgbClr val="12D49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6859593" y="4408570"/>
            <a:ext cx="4065128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VGA text-mode driver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Keyboard driver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Char char="▪"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Unit Testing Framework</a:t>
            </a: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6783393" y="4098470"/>
            <a:ext cx="406512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Implementation Plan</a:t>
            </a:r>
            <a:endParaRPr sz="16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6127751" y="3978540"/>
            <a:ext cx="107315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2D49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04</a:t>
            </a:r>
            <a:endParaRPr sz="2800">
              <a:solidFill>
                <a:srgbClr val="12D49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1" name="Google Shape;111;p14"/>
          <p:cNvSpPr txBox="1"/>
          <p:nvPr/>
        </p:nvSpPr>
        <p:spPr>
          <a:xfrm>
            <a:off x="2718736" y="1001312"/>
            <a:ext cx="6754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Contents</a:t>
            </a:r>
            <a:endParaRPr sz="32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2" name="Google Shape;11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113" name="Google Shape;11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/>
        </p:nvSpPr>
        <p:spPr>
          <a:xfrm>
            <a:off x="761647" y="2982823"/>
            <a:ext cx="274553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Monolithic Kernel</a:t>
            </a:r>
            <a:endParaRPr/>
          </a:p>
        </p:txBody>
      </p:sp>
      <p:sp>
        <p:nvSpPr>
          <p:cNvPr id="119" name="Google Shape;119;p15"/>
          <p:cNvSpPr txBox="1"/>
          <p:nvPr/>
        </p:nvSpPr>
        <p:spPr>
          <a:xfrm>
            <a:off x="761647" y="3439968"/>
            <a:ext cx="2745536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Drivers, Schedulers and Core programs run in kernel mode with direct access to hardware.</a:t>
            </a:r>
            <a:endParaRPr/>
          </a:p>
        </p:txBody>
      </p:sp>
      <p:sp>
        <p:nvSpPr>
          <p:cNvPr id="120" name="Google Shape;120;p15"/>
          <p:cNvSpPr txBox="1"/>
          <p:nvPr/>
        </p:nvSpPr>
        <p:spPr>
          <a:xfrm>
            <a:off x="761647" y="1094472"/>
            <a:ext cx="2745536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Kernel Architecture</a:t>
            </a:r>
            <a:endParaRPr sz="2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1" name="Google Shape;121;p15"/>
          <p:cNvSpPr/>
          <p:nvPr/>
        </p:nvSpPr>
        <p:spPr>
          <a:xfrm flipH="1" rot="10800000">
            <a:off x="837847" y="2345189"/>
            <a:ext cx="645338" cy="221943"/>
          </a:xfrm>
          <a:prstGeom prst="rect">
            <a:avLst/>
          </a:pr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95989" y="491436"/>
            <a:ext cx="4715305" cy="311428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/>
          <p:nvPr/>
        </p:nvSpPr>
        <p:spPr>
          <a:xfrm>
            <a:off x="3836809" y="5019870"/>
            <a:ext cx="567108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Learning Requires Unrestricted Ring-0 Access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4" name="Google Shape;12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125" name="Google Shape;12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2259688" y="1329776"/>
            <a:ext cx="1908389" cy="2181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5400000">
            <a:off x="1090378" y="3391468"/>
            <a:ext cx="1908389" cy="2181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5400000">
            <a:off x="3429000" y="3391469"/>
            <a:ext cx="1908389" cy="218101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6"/>
          <p:cNvSpPr txBox="1"/>
          <p:nvPr/>
        </p:nvSpPr>
        <p:spPr>
          <a:xfrm>
            <a:off x="2452662" y="2255184"/>
            <a:ext cx="152244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</a:t>
            </a:r>
            <a:endParaRPr/>
          </a:p>
        </p:txBody>
      </p:sp>
      <p:sp>
        <p:nvSpPr>
          <p:cNvPr id="134" name="Google Shape;134;p16"/>
          <p:cNvSpPr txBox="1"/>
          <p:nvPr/>
        </p:nvSpPr>
        <p:spPr>
          <a:xfrm>
            <a:off x="1283352" y="4337984"/>
            <a:ext cx="15225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</a:t>
            </a:r>
            <a:endParaRPr/>
          </a:p>
        </p:txBody>
      </p:sp>
      <p:sp>
        <p:nvSpPr>
          <p:cNvPr id="135" name="Google Shape;135;p16"/>
          <p:cNvSpPr txBox="1"/>
          <p:nvPr/>
        </p:nvSpPr>
        <p:spPr>
          <a:xfrm>
            <a:off x="3621974" y="4337984"/>
            <a:ext cx="152244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</a:t>
            </a:r>
            <a:endParaRPr/>
          </a:p>
        </p:txBody>
      </p:sp>
      <p:sp>
        <p:nvSpPr>
          <p:cNvPr id="136" name="Google Shape;136;p16"/>
          <p:cNvSpPr txBox="1"/>
          <p:nvPr/>
        </p:nvSpPr>
        <p:spPr>
          <a:xfrm>
            <a:off x="6947608" y="1931454"/>
            <a:ext cx="430459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GNU Make is a tool which controls the generation of executables and other non-source files of a program from the program's source files. 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6946253" y="1542093"/>
            <a:ext cx="429526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GNU Make</a:t>
            </a:r>
            <a:endParaRPr sz="20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8" name="Google Shape;138;p16"/>
          <p:cNvSpPr txBox="1"/>
          <p:nvPr/>
        </p:nvSpPr>
        <p:spPr>
          <a:xfrm>
            <a:off x="6947608" y="3457885"/>
            <a:ext cx="430459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Wrapper/Driver scripts for running and configuring make is written in bash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include : </a:t>
            </a:r>
            <a:r>
              <a:rPr i="1"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build.sh, qemu.sh, clean.sh </a:t>
            </a: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6"/>
          <p:cNvSpPr/>
          <p:nvPr/>
        </p:nvSpPr>
        <p:spPr>
          <a:xfrm>
            <a:off x="6946253" y="3068524"/>
            <a:ext cx="429526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BASH Shell Script</a:t>
            </a:r>
            <a:endParaRPr sz="20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0" name="Google Shape;140;p16"/>
          <p:cNvSpPr txBox="1"/>
          <p:nvPr/>
        </p:nvSpPr>
        <p:spPr>
          <a:xfrm>
            <a:off x="6947608" y="4984315"/>
            <a:ext cx="430459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QEMU is a generic and open source machine emulator and virtualizer. </a:t>
            </a:r>
            <a:endParaRPr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6"/>
          <p:cNvSpPr/>
          <p:nvPr/>
        </p:nvSpPr>
        <p:spPr>
          <a:xfrm>
            <a:off x="6946253" y="4594954"/>
            <a:ext cx="429526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QEMU</a:t>
            </a:r>
            <a:endParaRPr sz="20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2" name="Google Shape;142;p16"/>
          <p:cNvSpPr/>
          <p:nvPr/>
        </p:nvSpPr>
        <p:spPr>
          <a:xfrm rot="10800000">
            <a:off x="6485998" y="1611242"/>
            <a:ext cx="261812" cy="261812"/>
          </a:xfrm>
          <a:prstGeom prst="ellipse">
            <a:avLst/>
          </a:prstGeom>
          <a:solidFill>
            <a:srgbClr val="BFFE9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1" i="0" sz="1400" u="none" cap="none" strike="noStrike">
              <a:solidFill>
                <a:srgbClr val="5747E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6"/>
          <p:cNvSpPr/>
          <p:nvPr/>
        </p:nvSpPr>
        <p:spPr>
          <a:xfrm rot="10800000">
            <a:off x="6485998" y="3137673"/>
            <a:ext cx="261812" cy="261812"/>
          </a:xfrm>
          <a:prstGeom prst="ellipse">
            <a:avLst/>
          </a:pr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1" i="0" sz="1400" u="none" cap="none" strike="noStrike">
              <a:solidFill>
                <a:srgbClr val="5747E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6"/>
          <p:cNvSpPr/>
          <p:nvPr/>
        </p:nvSpPr>
        <p:spPr>
          <a:xfrm rot="10800000">
            <a:off x="6485998" y="4664104"/>
            <a:ext cx="261812" cy="261812"/>
          </a:xfrm>
          <a:prstGeom prst="ellipse">
            <a:avLst/>
          </a:prstGeom>
          <a:solidFill>
            <a:srgbClr val="0098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1" i="0" sz="1400" u="none" cap="none" strike="noStrike">
              <a:solidFill>
                <a:srgbClr val="5747E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6"/>
          <p:cNvSpPr txBox="1"/>
          <p:nvPr/>
        </p:nvSpPr>
        <p:spPr>
          <a:xfrm>
            <a:off x="428225" y="79050"/>
            <a:ext cx="548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3F3F3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Design of</a:t>
            </a: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b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</a:b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Build Process</a:t>
            </a:r>
            <a:endParaRPr sz="2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6" name="Google Shape;146;p16"/>
          <p:cNvSpPr/>
          <p:nvPr/>
        </p:nvSpPr>
        <p:spPr>
          <a:xfrm flipH="1" rot="10800000">
            <a:off x="533454" y="1077700"/>
            <a:ext cx="1058100" cy="222000"/>
          </a:xfrm>
          <a:prstGeom prst="rect">
            <a:avLst/>
          </a:pr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2910749" y="2685475"/>
            <a:ext cx="81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ake</a:t>
            </a:r>
            <a:endParaRPr b="1" sz="1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8" name="Google Shape;148;p16"/>
          <p:cNvSpPr txBox="1"/>
          <p:nvPr/>
        </p:nvSpPr>
        <p:spPr>
          <a:xfrm>
            <a:off x="1775051" y="4750575"/>
            <a:ext cx="89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ash</a:t>
            </a:r>
            <a:endParaRPr b="1"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9" name="Google Shape;149;p16"/>
          <p:cNvSpPr txBox="1"/>
          <p:nvPr/>
        </p:nvSpPr>
        <p:spPr>
          <a:xfrm>
            <a:off x="4071769" y="4840911"/>
            <a:ext cx="7248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emu</a:t>
            </a:r>
            <a:endParaRPr b="1"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0" name="Google Shape;150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151" name="Google Shape;151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/>
        </p:nvSpPr>
        <p:spPr>
          <a:xfrm>
            <a:off x="493972" y="1666248"/>
            <a:ext cx="2745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Example</a:t>
            </a:r>
            <a:endParaRPr/>
          </a:p>
        </p:txBody>
      </p:sp>
      <p:sp>
        <p:nvSpPr>
          <p:cNvPr id="157" name="Google Shape;157;p17"/>
          <p:cNvSpPr txBox="1"/>
          <p:nvPr/>
        </p:nvSpPr>
        <p:spPr>
          <a:xfrm>
            <a:off x="493972" y="2123393"/>
            <a:ext cx="27456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Makefile generates DaxOS.kernel as output</a:t>
            </a:r>
            <a:endParaRPr/>
          </a:p>
        </p:txBody>
      </p:sp>
      <p:sp>
        <p:nvSpPr>
          <p:cNvPr id="158" name="Google Shape;158;p17"/>
          <p:cNvSpPr txBox="1"/>
          <p:nvPr/>
        </p:nvSpPr>
        <p:spPr>
          <a:xfrm>
            <a:off x="417775" y="229849"/>
            <a:ext cx="2745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GNU MAKE</a:t>
            </a:r>
            <a:endParaRPr sz="2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59" name="Google Shape;159;p17"/>
          <p:cNvSpPr/>
          <p:nvPr/>
        </p:nvSpPr>
        <p:spPr>
          <a:xfrm flipH="1" rot="10800000">
            <a:off x="493972" y="756657"/>
            <a:ext cx="645300" cy="222000"/>
          </a:xfrm>
          <a:prstGeom prst="rect">
            <a:avLst/>
          </a:pr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161" name="Google Shape;161;p1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" name="Google Shape;162;p17"/>
          <p:cNvSpPr txBox="1"/>
          <p:nvPr/>
        </p:nvSpPr>
        <p:spPr>
          <a:xfrm>
            <a:off x="4165875" y="229850"/>
            <a:ext cx="5521800" cy="595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OBJS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EE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1050">
              <a:solidFill>
                <a:srgbClr val="EE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ARCHDIR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/crti.o </a:t>
            </a:r>
            <a:r>
              <a:rPr lang="en-US" sz="1050">
                <a:solidFill>
                  <a:srgbClr val="EE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1050">
              <a:solidFill>
                <a:srgbClr val="EE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ARCHDIR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/crtbegin.o </a:t>
            </a:r>
            <a:r>
              <a:rPr lang="en-US" sz="1050">
                <a:solidFill>
                  <a:srgbClr val="EE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1050">
              <a:solidFill>
                <a:srgbClr val="EE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KERNEL_OBJS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EE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1050">
              <a:solidFill>
                <a:srgbClr val="EE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D_UNIT_OBJS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EE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1050">
              <a:solidFill>
                <a:srgbClr val="EE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ARCHDIR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/crtend.o </a:t>
            </a:r>
            <a:r>
              <a:rPr lang="en-US" sz="1050">
                <a:solidFill>
                  <a:srgbClr val="EE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1050">
              <a:solidFill>
                <a:srgbClr val="EE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ARCHDIR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/crtn.o </a:t>
            </a:r>
            <a:r>
              <a:rPr lang="en-US" sz="1050">
                <a:solidFill>
                  <a:srgbClr val="EE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1050">
              <a:solidFill>
                <a:srgbClr val="EE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95E2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.c.o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CC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-MD -c </a:t>
            </a:r>
            <a:r>
              <a:rPr lang="en-US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$&lt;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-o </a:t>
            </a:r>
            <a:r>
              <a:rPr lang="en-US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$@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-std=gnu11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CFLAGS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CPPFLAGS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A31515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.S.o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CC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-MD -c </a:t>
            </a:r>
            <a:r>
              <a:rPr lang="en-US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$&lt;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-o </a:t>
            </a:r>
            <a:r>
              <a:rPr lang="en-US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$@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CFLAGS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CPPFLAGS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A31515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95E2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DaxOS.kernel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OBJS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ARCHDIR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/linker.ld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CC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-T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ARCHDIR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/linker.ld -o </a:t>
            </a:r>
            <a:r>
              <a:rPr lang="en-US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$@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CFLAGS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LINK_LIST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A31515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grub-file --is-x86-multiboot DaxOS.kernel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install-kernel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DaxOS.kernel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mkdir -p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DESTDIR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BOOTDIR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A31515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cp DaxOS.kernel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DESTDIR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BOOTDIR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A31515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clean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rm -f DaxOS.kernel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rm -f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OBJS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*.o */*.o */*/*.o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rm -f 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OBJS:.o=.d</a:t>
            </a:r>
            <a:r>
              <a:rPr lang="en-US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*.d */*.d */*/*.d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/>
        </p:nvSpPr>
        <p:spPr>
          <a:xfrm>
            <a:off x="3112516" y="2433793"/>
            <a:ext cx="596696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Design Diagrams</a:t>
            </a:r>
            <a:endParaRPr sz="4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3613317" y="3275111"/>
            <a:ext cx="496536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Use-case | Activity | Sequence</a:t>
            </a:r>
            <a:endParaRPr/>
          </a:p>
        </p:txBody>
      </p:sp>
      <p:sp>
        <p:nvSpPr>
          <p:cNvPr id="169" name="Google Shape;16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170" name="Google Shape;17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/>
        </p:nvSpPr>
        <p:spPr>
          <a:xfrm>
            <a:off x="609953" y="2660786"/>
            <a:ext cx="222655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 Case </a:t>
            </a:r>
            <a:b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</a:b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Diagram</a:t>
            </a:r>
            <a:endParaRPr sz="2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76" name="Google Shape;176;p19"/>
          <p:cNvSpPr/>
          <p:nvPr/>
        </p:nvSpPr>
        <p:spPr>
          <a:xfrm flipH="1" rot="10800000">
            <a:off x="735813" y="3748279"/>
            <a:ext cx="645338" cy="221943"/>
          </a:xfrm>
          <a:prstGeom prst="rect">
            <a:avLst/>
          </a:pr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09529" y="1173745"/>
            <a:ext cx="6044196" cy="311811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179" name="Google Shape;17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/>
        </p:nvSpPr>
        <p:spPr>
          <a:xfrm>
            <a:off x="609953" y="2660786"/>
            <a:ext cx="222655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Activity </a:t>
            </a:r>
            <a:b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</a:b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Diagram</a:t>
            </a:r>
            <a:endParaRPr sz="2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5" name="Google Shape;185;p20"/>
          <p:cNvSpPr/>
          <p:nvPr/>
        </p:nvSpPr>
        <p:spPr>
          <a:xfrm flipH="1" rot="10800000">
            <a:off x="735813" y="3748279"/>
            <a:ext cx="645338" cy="221943"/>
          </a:xfrm>
          <a:prstGeom prst="rect">
            <a:avLst/>
          </a:pr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3456" y="781858"/>
            <a:ext cx="5907874" cy="431265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188" name="Google Shape;18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/>
        </p:nvSpPr>
        <p:spPr>
          <a:xfrm>
            <a:off x="609953" y="2660786"/>
            <a:ext cx="222655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Sequence </a:t>
            </a:r>
            <a:b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</a:br>
            <a:r>
              <a:rPr lang="en-US" sz="28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Diagram</a:t>
            </a:r>
            <a:endParaRPr sz="28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4" name="Google Shape;194;p21"/>
          <p:cNvSpPr/>
          <p:nvPr/>
        </p:nvSpPr>
        <p:spPr>
          <a:xfrm flipH="1" rot="10800000">
            <a:off x="735813" y="3748279"/>
            <a:ext cx="645338" cy="221943"/>
          </a:xfrm>
          <a:prstGeom prst="rect">
            <a:avLst/>
          </a:prstGeom>
          <a:solidFill>
            <a:srgbClr val="12D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78852" y="938408"/>
            <a:ext cx="6733394" cy="4551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https://github.com/DaxKernel/OS</a:t>
            </a:r>
            <a:endParaRPr/>
          </a:p>
        </p:txBody>
      </p:sp>
      <p:sp>
        <p:nvSpPr>
          <p:cNvPr id="197" name="Google Shape;19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8" name="Google Shape;198;p21"/>
          <p:cNvSpPr txBox="1"/>
          <p:nvPr/>
        </p:nvSpPr>
        <p:spPr>
          <a:xfrm>
            <a:off x="597088" y="2295675"/>
            <a:ext cx="92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Driver</a:t>
            </a:r>
            <a:endParaRPr sz="1600">
              <a:solidFill>
                <a:srgbClr val="3F3F3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